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25" r:id="rId2"/>
    <p:sldId id="331" r:id="rId3"/>
    <p:sldId id="295" r:id="rId4"/>
    <p:sldId id="299" r:id="rId5"/>
    <p:sldId id="341" r:id="rId6"/>
    <p:sldId id="304" r:id="rId7"/>
    <p:sldId id="337" r:id="rId8"/>
    <p:sldId id="354" r:id="rId9"/>
    <p:sldId id="339" r:id="rId10"/>
    <p:sldId id="352" r:id="rId11"/>
    <p:sldId id="308" r:id="rId12"/>
    <p:sldId id="353" r:id="rId13"/>
    <p:sldId id="315" r:id="rId14"/>
    <p:sldId id="317" r:id="rId15"/>
    <p:sldId id="351" r:id="rId16"/>
    <p:sldId id="355" r:id="rId17"/>
    <p:sldId id="346" r:id="rId18"/>
    <p:sldId id="34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CC"/>
    <a:srgbClr val="FF00FF"/>
    <a:srgbClr val="1A0175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86409" autoAdjust="0"/>
  </p:normalViewPr>
  <p:slideViewPr>
    <p:cSldViewPr>
      <p:cViewPr varScale="1">
        <p:scale>
          <a:sx n="92" d="100"/>
          <a:sy n="92" d="100"/>
        </p:scale>
        <p:origin x="-2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241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C1284-B0A7-4898-B6F8-B801F13E0B85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5F259-C337-4935-892C-2A562458D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5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5F259-C337-4935-892C-2A562458D65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5F259-C337-4935-892C-2A562458D65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5F259-C337-4935-892C-2A562458D65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5F259-C337-4935-892C-2A562458D65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5F259-C337-4935-892C-2A562458D65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9AB5-BDDE-4AEF-A6B8-719D68B84A87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3815-6F54-4A70-865D-374DA36E89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97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9AB5-BDDE-4AEF-A6B8-719D68B84A87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3815-6F54-4A70-865D-374DA36E89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3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9AB5-BDDE-4AEF-A6B8-719D68B84A87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3815-6F54-4A70-865D-374DA36E89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9AB5-BDDE-4AEF-A6B8-719D68B84A87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3815-6F54-4A70-865D-374DA36E89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1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9AB5-BDDE-4AEF-A6B8-719D68B84A87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3815-6F54-4A70-865D-374DA36E89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38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9AB5-BDDE-4AEF-A6B8-719D68B84A87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3815-6F54-4A70-865D-374DA36E89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0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9AB5-BDDE-4AEF-A6B8-719D68B84A87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3815-6F54-4A70-865D-374DA36E89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9AB5-BDDE-4AEF-A6B8-719D68B84A87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3815-6F54-4A70-865D-374DA36E89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4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9AB5-BDDE-4AEF-A6B8-719D68B84A87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3815-6F54-4A70-865D-374DA36E89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9AB5-BDDE-4AEF-A6B8-719D68B84A87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3815-6F54-4A70-865D-374DA36E89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44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9AB5-BDDE-4AEF-A6B8-719D68B84A87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3815-6F54-4A70-865D-374DA36E89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7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29AB5-BDDE-4AEF-A6B8-719D68B84A87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73815-6F54-4A70-865D-374DA36E89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743399" cy="274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8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572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133600" y="949303"/>
            <a:ext cx="5181600" cy="8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008" tIns="32004" rIns="64008" bIns="32004">
            <a:spAutoFit/>
          </a:bodyPr>
          <a:lstStyle/>
          <a:p>
            <a:pPr algn="ctr" defTabSz="914559">
              <a:spcBef>
                <a:spcPct val="50000"/>
              </a:spcBef>
            </a:pP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</a:rPr>
              <a:t>TẬP ĐỌC LỚP 5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2057400"/>
            <a:ext cx="8534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NGU CÔNG XÃ TRỊNH TƯỜNG</a:t>
            </a:r>
          </a:p>
        </p:txBody>
      </p:sp>
      <p:sp>
        <p:nvSpPr>
          <p:cNvPr id="2" name="Rectangle 1"/>
          <p:cNvSpPr/>
          <p:nvPr/>
        </p:nvSpPr>
        <p:spPr>
          <a:xfrm>
            <a:off x="3657600" y="5068669"/>
            <a:ext cx="26965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</a:rPr>
              <a:t>TUẦN 17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-16thao%20q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43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2-2thao%20q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2800"/>
            <a:ext cx="49911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3-9thao%20q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276600"/>
            <a:ext cx="4038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1-14thaoq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1500" y="0"/>
            <a:ext cx="47625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WhitecornerFl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791200"/>
            <a:ext cx="709476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2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8800" y="5638800"/>
            <a:ext cx="965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48" name="Text Box 16"/>
          <p:cNvSpPr txBox="1">
            <a:spLocks noChangeArrowheads="1"/>
          </p:cNvSpPr>
          <p:nvPr/>
        </p:nvSpPr>
        <p:spPr bwMode="auto">
          <a:xfrm>
            <a:off x="381000" y="1905000"/>
            <a:ext cx="8534400" cy="8802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4008" tIns="32004" rIns="64008" bIns="32004">
            <a:spAutoFit/>
          </a:bodyPr>
          <a:lstStyle/>
          <a:p>
            <a:pPr algn="just"/>
            <a:endParaRPr lang="en-US" altLang="en-US" sz="25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just"/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endParaRPr lang="en-US" alt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0" y="653790"/>
            <a:ext cx="9144000" cy="6801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4008" tIns="32004" rIns="64008" bIns="32004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24691" y="1447800"/>
            <a:ext cx="8686800" cy="22806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4008" tIns="32004" rIns="64008" bIns="32004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alt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alt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alt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alt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alt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alt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4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88425" cy="848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0"/>
            <a:ext cx="1571625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2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4250" y="4572000"/>
            <a:ext cx="1809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514078" y="0"/>
            <a:ext cx="6800453" cy="1612635"/>
            <a:chOff x="1594" y="0"/>
            <a:chExt cx="6854" cy="1219"/>
          </a:xfrm>
        </p:grpSpPr>
        <p:sp>
          <p:nvSpPr>
            <p:cNvPr id="8200" name="Text Box 15"/>
            <p:cNvSpPr txBox="1">
              <a:spLocks noChangeArrowheads="1"/>
            </p:cNvSpPr>
            <p:nvPr/>
          </p:nvSpPr>
          <p:spPr bwMode="auto">
            <a:xfrm>
              <a:off x="1594" y="0"/>
              <a:ext cx="6835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559">
                <a:spcBef>
                  <a:spcPct val="50000"/>
                </a:spcBef>
              </a:pPr>
              <a:r>
                <a:rPr lang="en-US" sz="2800" b="1" dirty="0" err="1">
                  <a:latin typeface="Times New Roman" pitchFamily="18" charset="0"/>
                </a:rPr>
                <a:t>Thứ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</a:rPr>
                <a:t>hai</a:t>
              </a:r>
              <a:r>
                <a:rPr lang="en-US" sz="2800" b="1" dirty="0" smtClean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ngày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smtClean="0">
                  <a:latin typeface="Times New Roman" pitchFamily="18" charset="0"/>
                </a:rPr>
                <a:t>10 </a:t>
              </a:r>
              <a:r>
                <a:rPr lang="en-US" sz="2800" b="1" dirty="0" err="1">
                  <a:latin typeface="Times New Roman" pitchFamily="18" charset="0"/>
                </a:rPr>
                <a:t>tháng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smtClean="0">
                  <a:latin typeface="Times New Roman" pitchFamily="18" charset="0"/>
                </a:rPr>
                <a:t>01 </a:t>
              </a:r>
              <a:r>
                <a:rPr lang="en-US" sz="2800" b="1" dirty="0" err="1">
                  <a:latin typeface="Times New Roman" pitchFamily="18" charset="0"/>
                </a:rPr>
                <a:t>năm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smtClean="0">
                  <a:latin typeface="Times New Roman" pitchFamily="18" charset="0"/>
                </a:rPr>
                <a:t>2022</a:t>
              </a:r>
              <a:endParaRPr lang="en-US" sz="2800" b="1" dirty="0">
                <a:latin typeface="Times New Roman" pitchFamily="18" charset="0"/>
              </a:endParaRPr>
            </a:p>
          </p:txBody>
        </p:sp>
        <p:sp>
          <p:nvSpPr>
            <p:cNvPr id="8201" name="Text Box 16"/>
            <p:cNvSpPr txBox="1">
              <a:spLocks noChangeArrowheads="1"/>
            </p:cNvSpPr>
            <p:nvPr/>
          </p:nvSpPr>
          <p:spPr bwMode="auto">
            <a:xfrm>
              <a:off x="4176" y="624"/>
              <a:ext cx="192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559">
                <a:spcBef>
                  <a:spcPct val="50000"/>
                </a:spcBef>
              </a:pPr>
              <a:endParaRPr lang="en-US" sz="22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8202" name="Text Box 17"/>
            <p:cNvSpPr txBox="1">
              <a:spLocks noChangeArrowheads="1"/>
            </p:cNvSpPr>
            <p:nvPr/>
          </p:nvSpPr>
          <p:spPr bwMode="auto">
            <a:xfrm>
              <a:off x="5952" y="940"/>
              <a:ext cx="2496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559">
                <a:spcBef>
                  <a:spcPct val="50000"/>
                </a:spcBef>
              </a:pPr>
              <a:endParaRPr lang="en-US" b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8203" name="Text Box 18"/>
            <p:cNvSpPr txBox="1">
              <a:spLocks noChangeArrowheads="1"/>
            </p:cNvSpPr>
            <p:nvPr/>
          </p:nvSpPr>
          <p:spPr bwMode="auto">
            <a:xfrm>
              <a:off x="3860" y="288"/>
              <a:ext cx="1708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559">
                <a:spcBef>
                  <a:spcPct val="50000"/>
                </a:spcBef>
              </a:pPr>
              <a:r>
                <a:rPr lang="en-US" sz="2800" b="1" dirty="0" err="1">
                  <a:latin typeface="Times New Roman" pitchFamily="18" charset="0"/>
                </a:rPr>
                <a:t>Tập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đọc</a:t>
              </a:r>
              <a:endParaRPr lang="en-US" sz="2800" b="1" dirty="0">
                <a:latin typeface="Times New Roman" pitchFamily="18" charset="0"/>
              </a:endParaRPr>
            </a:p>
          </p:txBody>
        </p:sp>
      </p:grpSp>
      <p:sp>
        <p:nvSpPr>
          <p:cNvPr id="172048" name="Text Box 16"/>
          <p:cNvSpPr txBox="1">
            <a:spLocks noChangeArrowheads="1"/>
          </p:cNvSpPr>
          <p:nvPr/>
        </p:nvSpPr>
        <p:spPr bwMode="auto">
          <a:xfrm>
            <a:off x="381000" y="1905000"/>
            <a:ext cx="8534400" cy="8802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4008" tIns="32004" rIns="64008" bIns="32004">
            <a:spAutoFit/>
          </a:bodyPr>
          <a:lstStyle/>
          <a:p>
            <a:pPr algn="just"/>
            <a:endParaRPr lang="en-US" altLang="en-US" sz="25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just"/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endParaRPr lang="en-US" alt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533400" y="825501"/>
            <a:ext cx="7696200" cy="5878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4008" tIns="32004" rIns="64008" bIns="320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                 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Ngu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Công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xã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Trịnh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Tường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	</a:t>
            </a: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3962400" y="1371600"/>
            <a:ext cx="5181600" cy="4955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4008" tIns="32004" rIns="64008" bIns="32004">
            <a:spAutoFit/>
          </a:bodyPr>
          <a:lstStyle/>
          <a:p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Theo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Trường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Giang-Ngọc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Minh</a:t>
            </a:r>
            <a:endParaRPr lang="en-US" altLang="en-US" sz="25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57200" y="1905000"/>
            <a:ext cx="8534400" cy="16342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4008" tIns="32004" rIns="64008" bIns="32004">
            <a:spAutoFit/>
          </a:bodyPr>
          <a:lstStyle/>
          <a:p>
            <a:pPr lvl="0" algn="just">
              <a:spcBef>
                <a:spcPct val="50000"/>
              </a:spcBef>
            </a:pP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6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just">
              <a:spcBef>
                <a:spcPct val="50000"/>
              </a:spcBef>
            </a:pPr>
            <a:endParaRPr lang="en-US" alt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762375" y="855981"/>
            <a:ext cx="1600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266303" y="3200400"/>
            <a:ext cx="8686800" cy="17266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4008" tIns="32004" rIns="64008" bIns="32004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Lìn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cù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6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3186331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dung: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0"/>
            <a:ext cx="1571625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2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4250" y="4572000"/>
            <a:ext cx="1809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48" name="Text Box 16"/>
          <p:cNvSpPr txBox="1">
            <a:spLocks noChangeArrowheads="1"/>
          </p:cNvSpPr>
          <p:nvPr/>
        </p:nvSpPr>
        <p:spPr bwMode="auto">
          <a:xfrm>
            <a:off x="381000" y="1905000"/>
            <a:ext cx="8534400" cy="8802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4008" tIns="32004" rIns="64008" bIns="32004">
            <a:spAutoFit/>
          </a:bodyPr>
          <a:lstStyle/>
          <a:p>
            <a:pPr algn="just"/>
            <a:endParaRPr lang="en-US" altLang="en-US" sz="25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just"/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endParaRPr lang="en-US" alt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457200" y="685800"/>
            <a:ext cx="7696200" cy="6801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4008" tIns="32004" rIns="64008" bIns="320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ĐỌC DIỄN CẢM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	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200" y="1507968"/>
            <a:ext cx="84582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khâm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Phàn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Lìn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ngỡ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ngàng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ngoằn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ngoèo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Lìn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tin,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…  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0"/>
            <a:ext cx="89916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ngỡ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ngàng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mương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ngoằn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ngoèo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vắt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mương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Lìn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Phàn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Lìn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Dao ở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Phìn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mương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héc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tin.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mương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6134100" y="723900"/>
            <a:ext cx="3810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543300" y="1257300"/>
            <a:ext cx="3810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305300" y="1714500"/>
            <a:ext cx="3810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286500" y="2705100"/>
            <a:ext cx="3810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638300" y="4686300"/>
            <a:ext cx="3810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8877300" y="4610100"/>
            <a:ext cx="3810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104900" y="6134100"/>
            <a:ext cx="3810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0"/>
            <a:ext cx="1571625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2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4250" y="4572000"/>
            <a:ext cx="1809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514078" y="0"/>
            <a:ext cx="6800453" cy="1612635"/>
            <a:chOff x="1594" y="0"/>
            <a:chExt cx="6854" cy="1219"/>
          </a:xfrm>
        </p:grpSpPr>
        <p:sp>
          <p:nvSpPr>
            <p:cNvPr id="8200" name="Text Box 15"/>
            <p:cNvSpPr txBox="1">
              <a:spLocks noChangeArrowheads="1"/>
            </p:cNvSpPr>
            <p:nvPr/>
          </p:nvSpPr>
          <p:spPr bwMode="auto">
            <a:xfrm>
              <a:off x="1594" y="0"/>
              <a:ext cx="6835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559">
                <a:spcBef>
                  <a:spcPct val="50000"/>
                </a:spcBef>
              </a:pP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</a:rPr>
                <a:t>Thứ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imes New Roman" pitchFamily="18" charset="0"/>
                </a:rPr>
                <a:t>hai</a:t>
              </a:r>
              <a:r>
                <a:rPr lang="en-US" sz="2800" b="1" dirty="0" smtClean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</a:rPr>
                <a:t>ngày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prstClr val="black"/>
                  </a:solidFill>
                  <a:latin typeface="Times New Roman" pitchFamily="18" charset="0"/>
                </a:rPr>
                <a:t>10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</a:rPr>
                <a:t>tháng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prstClr val="black"/>
                  </a:solidFill>
                  <a:latin typeface="Times New Roman" pitchFamily="18" charset="0"/>
                </a:rPr>
                <a:t>01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</a:rPr>
                <a:t>năm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prstClr val="black"/>
                  </a:solidFill>
                  <a:latin typeface="Times New Roman" pitchFamily="18" charset="0"/>
                </a:rPr>
                <a:t>2022</a:t>
              </a:r>
              <a:endParaRPr lang="en-US" sz="28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201" name="Text Box 16"/>
            <p:cNvSpPr txBox="1">
              <a:spLocks noChangeArrowheads="1"/>
            </p:cNvSpPr>
            <p:nvPr/>
          </p:nvSpPr>
          <p:spPr bwMode="auto">
            <a:xfrm>
              <a:off x="4176" y="624"/>
              <a:ext cx="192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559">
                <a:spcBef>
                  <a:spcPct val="50000"/>
                </a:spcBef>
              </a:pPr>
              <a:endParaRPr lang="en-US" sz="22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8202" name="Text Box 17"/>
            <p:cNvSpPr txBox="1">
              <a:spLocks noChangeArrowheads="1"/>
            </p:cNvSpPr>
            <p:nvPr/>
          </p:nvSpPr>
          <p:spPr bwMode="auto">
            <a:xfrm>
              <a:off x="5952" y="940"/>
              <a:ext cx="2496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559">
                <a:spcBef>
                  <a:spcPct val="50000"/>
                </a:spcBef>
              </a:pPr>
              <a:endParaRPr lang="en-US" b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8203" name="Text Box 18"/>
            <p:cNvSpPr txBox="1">
              <a:spLocks noChangeArrowheads="1"/>
            </p:cNvSpPr>
            <p:nvPr/>
          </p:nvSpPr>
          <p:spPr bwMode="auto">
            <a:xfrm>
              <a:off x="3860" y="288"/>
              <a:ext cx="1708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559">
                <a:spcBef>
                  <a:spcPct val="50000"/>
                </a:spcBef>
              </a:pP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</a:rPr>
                <a:t>Tập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</a:rPr>
                <a:t>đọc</a:t>
              </a:r>
              <a:endParaRPr lang="en-US" sz="28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172048" name="Text Box 16"/>
          <p:cNvSpPr txBox="1">
            <a:spLocks noChangeArrowheads="1"/>
          </p:cNvSpPr>
          <p:nvPr/>
        </p:nvSpPr>
        <p:spPr bwMode="auto">
          <a:xfrm>
            <a:off x="381000" y="1905000"/>
            <a:ext cx="8534400" cy="8802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4008" tIns="32004" rIns="64008" bIns="32004">
            <a:spAutoFit/>
          </a:bodyPr>
          <a:lstStyle/>
          <a:p>
            <a:pPr algn="just"/>
            <a:endParaRPr lang="en-US" altLang="en-US" sz="25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just"/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endParaRPr lang="en-US" alt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533400" y="825501"/>
            <a:ext cx="7696200" cy="5878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4008" tIns="32004" rIns="64008" bIns="320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                 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Ngu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Công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xã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Trịnh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Tường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	</a:t>
            </a: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3962400" y="1371600"/>
            <a:ext cx="5181600" cy="4955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4008" tIns="32004" rIns="64008" bIns="32004">
            <a:spAutoFit/>
          </a:bodyPr>
          <a:lstStyle/>
          <a:p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Theo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Trường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Giang-Ngọc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Minh</a:t>
            </a:r>
            <a:endParaRPr lang="en-US" altLang="en-US" sz="25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856831" y="904081"/>
            <a:ext cx="1600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266303" y="2895600"/>
            <a:ext cx="8686800" cy="17266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4008" tIns="32004" rIns="64008" bIns="32004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dung: 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Lìn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6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78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0"/>
            <a:ext cx="1571625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2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4250" y="4572000"/>
            <a:ext cx="1809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48" name="Text Box 16"/>
          <p:cNvSpPr txBox="1">
            <a:spLocks noChangeArrowheads="1"/>
          </p:cNvSpPr>
          <p:nvPr/>
        </p:nvSpPr>
        <p:spPr bwMode="auto">
          <a:xfrm>
            <a:off x="381000" y="1905000"/>
            <a:ext cx="8534400" cy="8802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4008" tIns="32004" rIns="64008" bIns="32004">
            <a:spAutoFit/>
          </a:bodyPr>
          <a:lstStyle/>
          <a:p>
            <a:pPr algn="just"/>
            <a:endParaRPr lang="en-US" altLang="en-US" sz="25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just"/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endParaRPr lang="en-US" alt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152400" y="2080441"/>
            <a:ext cx="8610600" cy="11110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4008" tIns="32004" rIns="64008" bIns="320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	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0" y="3218361"/>
            <a:ext cx="8763000" cy="15419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4008" tIns="32004" rIns="64008" bIns="320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Ca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785812" y="838200"/>
            <a:ext cx="20473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Dặn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dò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lower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ImageX[50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182135">
            <a:off x="7680689" y="1492415"/>
            <a:ext cx="1066271" cy="8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8" name="Picture 4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</a:blip>
          <a:srcRect/>
          <a:stretch>
            <a:fillRect/>
          </a:stretch>
        </p:blipFill>
        <p:spPr bwMode="auto">
          <a:xfrm>
            <a:off x="0" y="4800865"/>
            <a:ext cx="1371203" cy="205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ImageX[49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994994">
            <a:off x="5047423" y="4250036"/>
            <a:ext cx="633678" cy="64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>
            <a:off x="228600" y="1524000"/>
            <a:ext cx="8305800" cy="1714500"/>
          </a:xfrm>
          <a:prstGeom prst="rect">
            <a:avLst/>
          </a:prstGeom>
        </p:spPr>
        <p:txBody>
          <a:bodyPr wrap="none" lIns="64008" tIns="32004" rIns="64008" bIns="320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5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25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5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25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5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25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5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25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5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25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5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25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5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giỏi</a:t>
            </a:r>
            <a:endParaRPr lang="en-US" sz="25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67325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313492"/>
            <a:ext cx="5715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solidFill>
                  <a:srgbClr val="1A0175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800" dirty="0">
                <a:solidFill>
                  <a:srgbClr val="1A01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1A0175"/>
                </a:solidFill>
                <a:latin typeface="Times New Roman" pitchFamily="18" charset="0"/>
                <a:cs typeface="Times New Roman" pitchFamily="18" charset="0"/>
              </a:rPr>
              <a:t>cúng</a:t>
            </a:r>
            <a:r>
              <a:rPr lang="en-US" sz="3800" dirty="0">
                <a:solidFill>
                  <a:srgbClr val="1A01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1A0175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dirty="0">
                <a:solidFill>
                  <a:srgbClr val="1A01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1A0175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800" dirty="0">
                <a:solidFill>
                  <a:srgbClr val="1A01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1A0175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endParaRPr lang="en-US" sz="3800" dirty="0">
              <a:solidFill>
                <a:srgbClr val="1A017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9906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4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3964" y="1745507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4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3964" y="3148280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sỏi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mổ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4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"/>
            <a:ext cx="2362200" cy="18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8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876800"/>
            <a:ext cx="2286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809750" y="162719"/>
            <a:ext cx="6000750" cy="114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8" tIns="32004" rIns="64008" bIns="32004">
            <a:spAutoFit/>
          </a:bodyPr>
          <a:lstStyle/>
          <a:p>
            <a:pPr algn="ctr" defTabSz="914559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10 </a:t>
            </a:r>
            <a:r>
              <a:rPr lang="en-US" sz="2800" b="1" dirty="0" err="1">
                <a:latin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01 </a:t>
            </a:r>
            <a:r>
              <a:rPr lang="en-US" sz="2800" b="1" dirty="0" err="1">
                <a:latin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2022</a:t>
            </a:r>
            <a:endParaRPr lang="en-US" sz="2800" b="1" dirty="0">
              <a:latin typeface="Times New Roman" pitchFamily="18" charset="0"/>
            </a:endParaRPr>
          </a:p>
          <a:p>
            <a:pPr algn="ctr" defTabSz="914559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đọc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600200" y="1295400"/>
            <a:ext cx="7924800" cy="8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008" tIns="32004" rIns="64008" bIns="32004">
            <a:spAutoFit/>
          </a:bodyPr>
          <a:lstStyle/>
          <a:p>
            <a:pPr defTabSz="914559">
              <a:spcBef>
                <a:spcPct val="50000"/>
              </a:spcBef>
            </a:pPr>
            <a:r>
              <a:rPr lang="en-US" sz="4800" b="1" dirty="0" err="1">
                <a:solidFill>
                  <a:srgbClr val="FF00FF"/>
                </a:solidFill>
                <a:latin typeface="Times New Roman" pitchFamily="18" charset="0"/>
              </a:rPr>
              <a:t>Ngu</a:t>
            </a:r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FF"/>
                </a:solidFill>
                <a:latin typeface="Times New Roman" pitchFamily="18" charset="0"/>
              </a:rPr>
              <a:t>Công</a:t>
            </a:r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FF"/>
                </a:solidFill>
                <a:latin typeface="Times New Roman" pitchFamily="18" charset="0"/>
              </a:rPr>
              <a:t>xã</a:t>
            </a:r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FF"/>
                </a:solidFill>
                <a:latin typeface="Times New Roman" pitchFamily="18" charset="0"/>
              </a:rPr>
              <a:t>Trịnh</a:t>
            </a:r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FF"/>
                </a:solidFill>
                <a:latin typeface="Times New Roman" pitchFamily="18" charset="0"/>
              </a:rPr>
              <a:t>Tường</a:t>
            </a:r>
            <a:endParaRPr lang="en-US" sz="4800" dirty="0">
              <a:solidFill>
                <a:srgbClr val="FF00FF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276600" y="2133600"/>
            <a:ext cx="6096000" cy="55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008" tIns="32004" rIns="64008" bIns="32004">
            <a:spAutoFit/>
          </a:bodyPr>
          <a:lstStyle/>
          <a:p>
            <a:pPr defTabSz="914559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Theo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Giang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Ngọc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Minh</a:t>
            </a:r>
            <a:endParaRPr lang="en-US" sz="3200" b="1" dirty="0">
              <a:solidFill>
                <a:srgbClr val="0000CC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962400" y="685800"/>
            <a:ext cx="1676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3855" y="2771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0"/>
            <a:ext cx="1571625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2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4250" y="4572000"/>
            <a:ext cx="1809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752203" y="0"/>
            <a:ext cx="6800453" cy="1612635"/>
            <a:chOff x="1594" y="0"/>
            <a:chExt cx="6854" cy="1219"/>
          </a:xfrm>
        </p:grpSpPr>
        <p:sp>
          <p:nvSpPr>
            <p:cNvPr id="8200" name="Text Box 15"/>
            <p:cNvSpPr txBox="1">
              <a:spLocks noChangeArrowheads="1"/>
            </p:cNvSpPr>
            <p:nvPr/>
          </p:nvSpPr>
          <p:spPr bwMode="auto">
            <a:xfrm>
              <a:off x="1594" y="0"/>
              <a:ext cx="6835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559">
                <a:spcBef>
                  <a:spcPct val="50000"/>
                </a:spcBef>
              </a:pPr>
              <a:r>
                <a:rPr lang="en-US" sz="2800" b="1" dirty="0" err="1">
                  <a:latin typeface="Times New Roman" pitchFamily="18" charset="0"/>
                </a:rPr>
                <a:t>Thứ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hai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ngày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smtClean="0">
                  <a:latin typeface="Times New Roman" pitchFamily="18" charset="0"/>
                </a:rPr>
                <a:t>10 </a:t>
              </a:r>
              <a:r>
                <a:rPr lang="en-US" sz="2800" b="1" dirty="0" err="1">
                  <a:latin typeface="Times New Roman" pitchFamily="18" charset="0"/>
                </a:rPr>
                <a:t>tháng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smtClean="0">
                  <a:latin typeface="Times New Roman" pitchFamily="18" charset="0"/>
                </a:rPr>
                <a:t>01 </a:t>
              </a:r>
              <a:r>
                <a:rPr lang="en-US" sz="2800" b="1" dirty="0" err="1">
                  <a:latin typeface="Times New Roman" pitchFamily="18" charset="0"/>
                </a:rPr>
                <a:t>năm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smtClean="0">
                  <a:latin typeface="Times New Roman" pitchFamily="18" charset="0"/>
                </a:rPr>
                <a:t>2022</a:t>
              </a:r>
              <a:endParaRPr lang="en-US" sz="2800" b="1" dirty="0">
                <a:latin typeface="Times New Roman" pitchFamily="18" charset="0"/>
              </a:endParaRPr>
            </a:p>
          </p:txBody>
        </p:sp>
        <p:sp>
          <p:nvSpPr>
            <p:cNvPr id="8201" name="Text Box 16"/>
            <p:cNvSpPr txBox="1">
              <a:spLocks noChangeArrowheads="1"/>
            </p:cNvSpPr>
            <p:nvPr/>
          </p:nvSpPr>
          <p:spPr bwMode="auto">
            <a:xfrm>
              <a:off x="4176" y="624"/>
              <a:ext cx="192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559">
                <a:spcBef>
                  <a:spcPct val="50000"/>
                </a:spcBef>
              </a:pPr>
              <a:endParaRPr lang="en-US" sz="22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8202" name="Text Box 17"/>
            <p:cNvSpPr txBox="1">
              <a:spLocks noChangeArrowheads="1"/>
            </p:cNvSpPr>
            <p:nvPr/>
          </p:nvSpPr>
          <p:spPr bwMode="auto">
            <a:xfrm>
              <a:off x="5952" y="940"/>
              <a:ext cx="2496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559">
                <a:spcBef>
                  <a:spcPct val="50000"/>
                </a:spcBef>
              </a:pPr>
              <a:endParaRPr lang="en-US" b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8203" name="Text Box 18"/>
            <p:cNvSpPr txBox="1">
              <a:spLocks noChangeArrowheads="1"/>
            </p:cNvSpPr>
            <p:nvPr/>
          </p:nvSpPr>
          <p:spPr bwMode="auto">
            <a:xfrm>
              <a:off x="3860" y="288"/>
              <a:ext cx="1708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559">
                <a:spcBef>
                  <a:spcPct val="50000"/>
                </a:spcBef>
              </a:pPr>
              <a:r>
                <a:rPr lang="en-US" sz="2800" b="1" dirty="0" err="1">
                  <a:latin typeface="Times New Roman" pitchFamily="18" charset="0"/>
                </a:rPr>
                <a:t>Tập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đọc</a:t>
              </a:r>
              <a:endParaRPr lang="en-US" sz="2800" b="1" dirty="0">
                <a:latin typeface="Times New Roman" pitchFamily="18" charset="0"/>
              </a:endParaRPr>
            </a:p>
          </p:txBody>
        </p:sp>
      </p:grpSp>
      <p:sp>
        <p:nvSpPr>
          <p:cNvPr id="172048" name="Text Box 16"/>
          <p:cNvSpPr txBox="1">
            <a:spLocks noChangeArrowheads="1"/>
          </p:cNvSpPr>
          <p:nvPr/>
        </p:nvSpPr>
        <p:spPr bwMode="auto">
          <a:xfrm>
            <a:off x="381000" y="1905000"/>
            <a:ext cx="8534400" cy="36502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4008" tIns="32004" rIns="64008" bIns="32004">
            <a:spAutoFit/>
          </a:bodyPr>
          <a:lstStyle/>
          <a:p>
            <a:pPr algn="just"/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văn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chia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3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algn="just"/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*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1: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đầu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…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đất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hoang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trồng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lúa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algn="just"/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*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 2: Con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nhỏ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…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nương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trước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nữa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algn="just"/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*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3: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Phần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còn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algn="just"/>
            <a:endParaRPr lang="en-US" altLang="en-US" sz="25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just"/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endParaRPr lang="en-US" alt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1524000" y="825501"/>
            <a:ext cx="6629400" cy="5878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4008" tIns="32004" rIns="64008" bIns="32004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                 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Ngu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Công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xã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Trịnh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Tường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4191000" y="1371600"/>
            <a:ext cx="5181600" cy="4955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4008" tIns="32004" rIns="64008" bIns="32004">
            <a:spAutoFit/>
          </a:bodyPr>
          <a:lstStyle/>
          <a:p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Theo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Trường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Giang-Ngọc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Minh</a:t>
            </a:r>
            <a:endParaRPr lang="en-US" altLang="en-US" sz="25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018756" y="815109"/>
            <a:ext cx="1676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8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752203" y="0"/>
            <a:ext cx="6800453" cy="1612635"/>
            <a:chOff x="1594" y="0"/>
            <a:chExt cx="6854" cy="1219"/>
          </a:xfrm>
        </p:grpSpPr>
        <p:sp>
          <p:nvSpPr>
            <p:cNvPr id="8200" name="Text Box 15"/>
            <p:cNvSpPr txBox="1">
              <a:spLocks noChangeArrowheads="1"/>
            </p:cNvSpPr>
            <p:nvPr/>
          </p:nvSpPr>
          <p:spPr bwMode="auto">
            <a:xfrm>
              <a:off x="1594" y="0"/>
              <a:ext cx="6835" cy="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559">
                <a:spcBef>
                  <a:spcPct val="50000"/>
                </a:spcBef>
              </a:pPr>
              <a:endParaRPr lang="en-US" sz="2800" b="1" dirty="0" smtClean="0">
                <a:latin typeface="Times New Roman" pitchFamily="18" charset="0"/>
              </a:endParaRPr>
            </a:p>
            <a:p>
              <a:pPr algn="ctr" defTabSz="914559">
                <a:spcBef>
                  <a:spcPct val="50000"/>
                </a:spcBef>
              </a:pPr>
              <a:endParaRPr lang="en-US" sz="2800" b="1" dirty="0">
                <a:latin typeface="Times New Roman" pitchFamily="18" charset="0"/>
              </a:endParaRPr>
            </a:p>
          </p:txBody>
        </p:sp>
        <p:sp>
          <p:nvSpPr>
            <p:cNvPr id="8201" name="Text Box 16"/>
            <p:cNvSpPr txBox="1">
              <a:spLocks noChangeArrowheads="1"/>
            </p:cNvSpPr>
            <p:nvPr/>
          </p:nvSpPr>
          <p:spPr bwMode="auto">
            <a:xfrm>
              <a:off x="4176" y="624"/>
              <a:ext cx="192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559">
                <a:spcBef>
                  <a:spcPct val="50000"/>
                </a:spcBef>
              </a:pPr>
              <a:endParaRPr lang="en-US" sz="22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8202" name="Text Box 17"/>
            <p:cNvSpPr txBox="1">
              <a:spLocks noChangeArrowheads="1"/>
            </p:cNvSpPr>
            <p:nvPr/>
          </p:nvSpPr>
          <p:spPr bwMode="auto">
            <a:xfrm>
              <a:off x="5952" y="940"/>
              <a:ext cx="2496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559">
                <a:spcBef>
                  <a:spcPct val="50000"/>
                </a:spcBef>
              </a:pPr>
              <a:endParaRPr lang="en-US" b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8203" name="Text Box 18"/>
            <p:cNvSpPr txBox="1">
              <a:spLocks noChangeArrowheads="1"/>
            </p:cNvSpPr>
            <p:nvPr/>
          </p:nvSpPr>
          <p:spPr bwMode="auto">
            <a:xfrm>
              <a:off x="3860" y="288"/>
              <a:ext cx="1708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559">
                <a:spcBef>
                  <a:spcPct val="50000"/>
                </a:spcBef>
              </a:pPr>
              <a:r>
                <a:rPr lang="en-US" sz="2800" b="1" u="sng" dirty="0" err="1" smtClean="0">
                  <a:latin typeface="Times New Roman" pitchFamily="18" charset="0"/>
                </a:rPr>
                <a:t>Tập</a:t>
              </a:r>
              <a:r>
                <a:rPr lang="en-US" sz="2800" b="1" u="sng" dirty="0" smtClean="0">
                  <a:latin typeface="Times New Roman" pitchFamily="18" charset="0"/>
                </a:rPr>
                <a:t> </a:t>
              </a:r>
              <a:r>
                <a:rPr lang="en-US" sz="2800" b="1" u="sng" dirty="0" err="1" smtClean="0">
                  <a:latin typeface="Times New Roman" pitchFamily="18" charset="0"/>
                </a:rPr>
                <a:t>đọc</a:t>
              </a:r>
              <a:endParaRPr lang="en-US" sz="2800" b="1" u="sng" dirty="0">
                <a:latin typeface="Times New Roman" pitchFamily="18" charset="0"/>
              </a:endParaRPr>
            </a:p>
          </p:txBody>
        </p:sp>
      </p:grp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1143000" y="825501"/>
            <a:ext cx="8229600" cy="11110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4008" tIns="32004" rIns="64008" bIns="3200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alt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	</a:t>
            </a: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3200400" y="1561880"/>
            <a:ext cx="5943600" cy="5570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4008" tIns="32004" rIns="64008" bIns="32004">
            <a:spAutoFit/>
          </a:bodyPr>
          <a:lstStyle/>
          <a:p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Theo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Trường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Giang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Ngọc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Minh</a:t>
            </a:r>
            <a:endParaRPr lang="en-US" altLang="en-US" sz="32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2438400"/>
            <a:ext cx="24785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đọc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89086" y="2362200"/>
            <a:ext cx="29787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3886200" y="2730500"/>
            <a:ext cx="0" cy="3238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64008" tIns="32004" rIns="64008" bIns="32004"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14800" y="3048000"/>
            <a:ext cx="541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</a:rPr>
              <a:t>Ngu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C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</a:rPr>
              <a:t>ông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91000" y="3810000"/>
            <a:ext cx="556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c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</a:rPr>
              <a:t>ao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</a:rPr>
              <a:t>sản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" y="3124200"/>
            <a:ext cx="541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Trịnh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Tường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3886200"/>
            <a:ext cx="541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Bát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Xát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" y="4724400"/>
            <a:ext cx="541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Phìn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Ngan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" y="5486400"/>
            <a:ext cx="541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ngoằn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ngoèo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48" name="Text Box 16"/>
          <p:cNvSpPr txBox="1">
            <a:spLocks noChangeArrowheads="1"/>
          </p:cNvSpPr>
          <p:nvPr/>
        </p:nvSpPr>
        <p:spPr bwMode="auto">
          <a:xfrm>
            <a:off x="381000" y="1905000"/>
            <a:ext cx="8534400" cy="8802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4008" tIns="32004" rIns="64008" bIns="32004">
            <a:spAutoFit/>
          </a:bodyPr>
          <a:lstStyle/>
          <a:p>
            <a:pPr algn="just"/>
            <a:endParaRPr lang="en-US" altLang="en-US" sz="25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just"/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endParaRPr lang="en-US" alt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152400" y="46571"/>
            <a:ext cx="8686800" cy="11726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4008" tIns="32004" rIns="64008" bIns="32004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1/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Lìn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228600" y="1295061"/>
            <a:ext cx="8686800" cy="40657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4008" tIns="32004" rIns="64008" bIns="32004">
            <a:spAutoFit/>
          </a:bodyPr>
          <a:lstStyle/>
          <a:p>
            <a:pPr lvl="0" algn="just">
              <a:spcBef>
                <a:spcPct val="50000"/>
              </a:spcBef>
            </a:pP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mương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4000" b="1" dirty="0">
              <a:solidFill>
                <a:srgbClr val="00B0F0"/>
              </a:solidFill>
              <a:latin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000" b="1" dirty="0">
              <a:solidFill>
                <a:srgbClr val="00B0F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257800"/>
            <a:ext cx="1086666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2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5317958"/>
            <a:ext cx="1219200" cy="154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48" name="Text Box 16"/>
          <p:cNvSpPr txBox="1">
            <a:spLocks noChangeArrowheads="1"/>
          </p:cNvSpPr>
          <p:nvPr/>
        </p:nvSpPr>
        <p:spPr bwMode="auto">
          <a:xfrm>
            <a:off x="381000" y="1905000"/>
            <a:ext cx="8534400" cy="8802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4008" tIns="32004" rIns="64008" bIns="32004">
            <a:spAutoFit/>
          </a:bodyPr>
          <a:lstStyle/>
          <a:p>
            <a:pPr algn="just"/>
            <a:endParaRPr lang="en-US" altLang="en-US" sz="25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just"/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endParaRPr lang="en-US" alt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152400" y="152400"/>
            <a:ext cx="8686800" cy="19112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4008" tIns="32004" rIns="64008" bIns="32004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2/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mương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Phìn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4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52400" y="1986576"/>
            <a:ext cx="8686800" cy="22806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4008" tIns="32004" rIns="64008" bIns="32004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4800" b="1" dirty="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52400" y="4343400"/>
            <a:ext cx="8686800" cy="22806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4008" tIns="32004" rIns="64008" bIns="32004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4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4800" b="1" dirty="0">
              <a:solidFill>
                <a:srgbClr val="FF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257800"/>
            <a:ext cx="1086666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2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5317958"/>
            <a:ext cx="1219200" cy="154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48" name="Text Box 16"/>
          <p:cNvSpPr txBox="1">
            <a:spLocks noChangeArrowheads="1"/>
          </p:cNvSpPr>
          <p:nvPr/>
        </p:nvSpPr>
        <p:spPr bwMode="auto">
          <a:xfrm>
            <a:off x="381000" y="1905000"/>
            <a:ext cx="8534400" cy="8802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4008" tIns="32004" rIns="64008" bIns="32004">
            <a:spAutoFit/>
          </a:bodyPr>
          <a:lstStyle/>
          <a:p>
            <a:pPr algn="just"/>
            <a:endParaRPr lang="en-US" altLang="en-US" sz="25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just"/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endParaRPr lang="en-US" alt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152400" y="152400"/>
            <a:ext cx="8686800" cy="12957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4008" tIns="32004" rIns="64008" bIns="32004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Lìn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4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52400" y="1600200"/>
            <a:ext cx="8686800" cy="301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4008" tIns="32004" rIns="64008" bIns="32004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Lìn</a:t>
            </a:r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lội</a:t>
            </a:r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4800" b="1" dirty="0">
              <a:solidFill>
                <a:srgbClr val="FF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73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257800"/>
            <a:ext cx="1086666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2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5317958"/>
            <a:ext cx="1219200" cy="154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48" name="Text Box 16"/>
          <p:cNvSpPr txBox="1">
            <a:spLocks noChangeArrowheads="1"/>
          </p:cNvSpPr>
          <p:nvPr/>
        </p:nvSpPr>
        <p:spPr bwMode="auto">
          <a:xfrm>
            <a:off x="381000" y="1905000"/>
            <a:ext cx="8534400" cy="8802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4008" tIns="32004" rIns="64008" bIns="32004">
            <a:spAutoFit/>
          </a:bodyPr>
          <a:lstStyle/>
          <a:p>
            <a:pPr algn="just"/>
            <a:endParaRPr lang="en-US" altLang="en-US" sz="25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just"/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endParaRPr lang="en-US" alt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28600" y="0"/>
            <a:ext cx="8686800" cy="12957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4008" tIns="32004" rIns="64008" bIns="32004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Lìn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4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52400" y="1371600"/>
            <a:ext cx="8458200" cy="301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4008" tIns="32004" rIns="64008" bIns="32004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lội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48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5854</TotalTime>
  <Words>770</Words>
  <Application>Microsoft Office PowerPoint</Application>
  <PresentationFormat>On-screen Show (4:3)</PresentationFormat>
  <Paragraphs>88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373</cp:revision>
  <dcterms:created xsi:type="dcterms:W3CDTF">2021-09-07T07:30:01Z</dcterms:created>
  <dcterms:modified xsi:type="dcterms:W3CDTF">2022-01-03T15:21:23Z</dcterms:modified>
</cp:coreProperties>
</file>